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4"/>
  </p:sldMasterIdLst>
  <p:sldIdLst>
    <p:sldId id="256" r:id="rId5"/>
    <p:sldId id="270" r:id="rId6"/>
    <p:sldId id="295" r:id="rId7"/>
    <p:sldId id="293" r:id="rId8"/>
    <p:sldId id="294" r:id="rId9"/>
    <p:sldId id="292" r:id="rId10"/>
    <p:sldId id="291" r:id="rId11"/>
    <p:sldId id="296" r:id="rId12"/>
    <p:sldId id="297" r:id="rId13"/>
    <p:sldId id="290" r:id="rId14"/>
    <p:sldId id="289" r:id="rId15"/>
    <p:sldId id="288" r:id="rId16"/>
    <p:sldId id="287" r:id="rId17"/>
    <p:sldId id="286" r:id="rId18"/>
    <p:sldId id="268" r:id="rId19"/>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CFEA71-5C95-6398-17EB-F0E6A1C3D5F6}" v="188" dt="2022-11-17T19:50:44.097"/>
    <p1510:client id="{73B360F7-47D9-272F-2451-BDA5433F2DEF}" v="132" dt="2022-11-17T16:50:52.235"/>
    <p1510:client id="{A088CF09-2161-6764-69F1-0A38E12685C8}" v="384" dt="2022-11-16T22:33:59.301"/>
    <p1510:client id="{B886DFBD-C4CA-FED3-F796-F872EFCC7111}" v="36" dt="2022-11-17T17:15:21.0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44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692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99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409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7022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168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3473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1/18/2023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116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1/18/2023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a:p>
        </p:txBody>
      </p:sp>
    </p:spTree>
    <p:extLst>
      <p:ext uri="{BB962C8B-B14F-4D97-AF65-F5344CB8AC3E}">
        <p14:creationId xmlns:p14="http://schemas.microsoft.com/office/powerpoint/2010/main" val="53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43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1/18/2023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33101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7627" y="2034711"/>
            <a:ext cx="7766936" cy="2061300"/>
          </a:xfrm>
        </p:spPr>
        <p:txBody>
          <a:bodyPr>
            <a:normAutofit/>
          </a:bodyPr>
          <a:lstStyle/>
          <a:p>
            <a:pPr algn="ctr"/>
            <a:r>
              <a:rPr lang="en-US">
                <a:solidFill>
                  <a:schemeClr val="accent2">
                    <a:lumMod val="50000"/>
                  </a:schemeClr>
                </a:solidFill>
              </a:rPr>
              <a:t>College Council</a:t>
            </a:r>
          </a:p>
        </p:txBody>
      </p:sp>
      <p:pic>
        <p:nvPicPr>
          <p:cNvPr id="4" name="Picture 3"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6063" y="124968"/>
            <a:ext cx="1886375" cy="1886375"/>
          </a:xfrm>
          <a:prstGeom prst="rect">
            <a:avLst/>
          </a:prstGeom>
        </p:spPr>
      </p:pic>
      <p:sp>
        <p:nvSpPr>
          <p:cNvPr id="8" name="TextBox 7"/>
          <p:cNvSpPr txBox="1"/>
          <p:nvPr/>
        </p:nvSpPr>
        <p:spPr>
          <a:xfrm>
            <a:off x="3157198" y="4536347"/>
            <a:ext cx="5404104" cy="1200329"/>
          </a:xfrm>
          <a:prstGeom prst="rect">
            <a:avLst/>
          </a:prstGeom>
          <a:noFill/>
        </p:spPr>
        <p:txBody>
          <a:bodyPr wrap="square" rtlCol="0">
            <a:spAutoFit/>
          </a:bodyPr>
          <a:lstStyle/>
          <a:p>
            <a:pPr algn="ctr"/>
            <a:r>
              <a:rPr lang="en-US" sz="2400" dirty="0"/>
              <a:t>November 17, 2022</a:t>
            </a:r>
          </a:p>
          <a:p>
            <a:pPr algn="ctr"/>
            <a:endParaRPr lang="en-US" sz="2400" dirty="0"/>
          </a:p>
          <a:p>
            <a:pPr algn="ctr"/>
            <a:endParaRPr lang="en-US" sz="2400" dirty="0"/>
          </a:p>
        </p:txBody>
      </p:sp>
    </p:spTree>
    <p:extLst>
      <p:ext uri="{BB962C8B-B14F-4D97-AF65-F5344CB8AC3E}">
        <p14:creationId xmlns:p14="http://schemas.microsoft.com/office/powerpoint/2010/main" val="208297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dirty="0"/>
              <a:t>Budget Development – Chad Houck</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12746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dirty="0"/>
              <a:t>District Wide Budget Development Committee – Chad Houck</a:t>
            </a:r>
          </a:p>
        </p:txBody>
      </p:sp>
      <p:sp>
        <p:nvSpPr>
          <p:cNvPr id="6" name="TextBox 5"/>
          <p:cNvSpPr txBox="1"/>
          <p:nvPr/>
        </p:nvSpPr>
        <p:spPr>
          <a:xfrm>
            <a:off x="1958071" y="2151085"/>
            <a:ext cx="9129387"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endParaRPr lang="en-US" dirty="0">
              <a:cs typeface="Calibri"/>
            </a:endParaRPr>
          </a:p>
          <a:p>
            <a:pPr marL="285750" indent="-285750">
              <a:buFont typeface="Wingdings" panose="05000000000000000000" pitchFamily="2" charset="2"/>
              <a:buChar char="v"/>
            </a:pPr>
            <a:endParaRPr lang="en-US" dirty="0">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1073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Institutional Effectiveness Committee (IEC)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02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Professional Development Committee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189262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Accreditation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28578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5379514"/>
            <a:ext cx="10113645" cy="822960"/>
          </a:xfrm>
        </p:spPr>
        <p:txBody>
          <a:bodyPr>
            <a:normAutofit/>
          </a:bodyPr>
          <a:lstStyle/>
          <a:p>
            <a:pPr algn="ctr"/>
            <a:r>
              <a:rPr lang="en-US" sz="4000"/>
              <a:t>The End</a:t>
            </a:r>
          </a:p>
        </p:txBody>
      </p:sp>
      <p:pic>
        <p:nvPicPr>
          <p:cNvPr id="6" name="Picture 5"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1350" y="180374"/>
            <a:ext cx="3124200" cy="3124200"/>
          </a:xfrm>
          <a:prstGeom prst="rect">
            <a:avLst/>
          </a:prstGeom>
        </p:spPr>
      </p:pic>
    </p:spTree>
    <p:extLst>
      <p:ext uri="{BB962C8B-B14F-4D97-AF65-F5344CB8AC3E}">
        <p14:creationId xmlns:p14="http://schemas.microsoft.com/office/powerpoint/2010/main" val="34201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2942372"/>
            <a:ext cx="10058400" cy="914400"/>
          </a:xfrm>
        </p:spPr>
        <p:txBody>
          <a:bodyPr>
            <a:normAutofit fontScale="90000"/>
          </a:bodyPr>
          <a:lstStyle/>
          <a:p>
            <a:pPr algn="ct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sz="5300"/>
              <a:t>Reporting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428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Facilities – Cody Pauxtis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6013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a:t>Safety &amp; Security – Kevin King</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1">
            <a:extLst>
              <a:ext uri="{FF2B5EF4-FFF2-40B4-BE49-F238E27FC236}">
                <a16:creationId xmlns:a16="http://schemas.microsoft.com/office/drawing/2014/main" id="{AF8920A1-41B2-823B-FEE6-09249A05CBF7}"/>
              </a:ext>
            </a:extLst>
          </p:cNvPr>
          <p:cNvSpPr txBox="1"/>
          <p:nvPr/>
        </p:nvSpPr>
        <p:spPr>
          <a:xfrm>
            <a:off x="1744302" y="1779044"/>
            <a:ext cx="8241956" cy="430887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cs typeface="Calibri"/>
            </a:endParaRPr>
          </a:p>
          <a:p>
            <a:pPr marL="285750" indent="-285750">
              <a:buFont typeface="Arial" panose="020B0604020202020204" pitchFamily="34" charset="0"/>
              <a:buChar char="•"/>
            </a:pPr>
            <a:r>
              <a:rPr lang="en-US" sz="1600" dirty="0">
                <a:cs typeface="Calibri"/>
              </a:rPr>
              <a:t>NARCAN opioid overdose treatment</a:t>
            </a:r>
          </a:p>
          <a:p>
            <a:pPr marL="742950" lvl="1" indent="-285750">
              <a:buFont typeface="Arial" panose="020B0604020202020204" pitchFamily="34" charset="0"/>
              <a:buChar char="•"/>
            </a:pPr>
            <a:r>
              <a:rPr lang="en-US" sz="1600" dirty="0">
                <a:cs typeface="Calibri"/>
              </a:rPr>
              <a:t>Training completed/ Application submitted</a:t>
            </a:r>
          </a:p>
          <a:p>
            <a:pPr marL="285750"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Professional Development training- De-escalation </a:t>
            </a:r>
          </a:p>
          <a:p>
            <a:pPr marL="742950" lvl="1" indent="-285750">
              <a:buFont typeface="Arial" panose="020B0604020202020204" pitchFamily="34" charset="0"/>
              <a:buChar char="•"/>
            </a:pPr>
            <a:r>
              <a:rPr lang="en-US" sz="1600" dirty="0">
                <a:cs typeface="Calibri"/>
              </a:rPr>
              <a:t>Looking to schedule before Spring Break</a:t>
            </a:r>
          </a:p>
          <a:p>
            <a:pPr marL="742950" lvl="1"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PSO 1 Positions back out for recruitment.</a:t>
            </a:r>
          </a:p>
          <a:p>
            <a:pPr marL="285750"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New Liters for East Wing and LRC</a:t>
            </a:r>
          </a:p>
          <a:p>
            <a:pPr marL="285750"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Lisa Fuller expressed a number of safety concerns regarding the Child Development Center</a:t>
            </a:r>
          </a:p>
          <a:p>
            <a:pPr marL="742950" lvl="1" indent="-285750">
              <a:buFont typeface="Arial" panose="020B0604020202020204" pitchFamily="34" charset="0"/>
              <a:buChar char="•"/>
            </a:pPr>
            <a:r>
              <a:rPr lang="en-US" sz="1600" dirty="0">
                <a:cs typeface="Calibri"/>
              </a:rPr>
              <a:t>Parking lot barrier</a:t>
            </a:r>
          </a:p>
          <a:p>
            <a:pPr marL="742950" lvl="1" indent="-285750">
              <a:buFont typeface="Arial" panose="020B0604020202020204" pitchFamily="34" charset="0"/>
              <a:buChar char="•"/>
            </a:pPr>
            <a:r>
              <a:rPr lang="en-US" sz="1600" dirty="0">
                <a:cs typeface="Calibri"/>
              </a:rPr>
              <a:t>Front Desk Personnel</a:t>
            </a:r>
          </a:p>
          <a:p>
            <a:pPr marL="742950" lvl="1" indent="-285750">
              <a:buFont typeface="Arial" panose="020B0604020202020204" pitchFamily="34" charset="0"/>
              <a:buChar char="•"/>
            </a:pPr>
            <a:r>
              <a:rPr lang="en-US" sz="1600" dirty="0">
                <a:cs typeface="Calibri"/>
              </a:rPr>
              <a:t>Key pad or FOB</a:t>
            </a:r>
          </a:p>
          <a:p>
            <a:pPr marL="285750" indent="-285750">
              <a:buFont typeface="Arial" panose="020B0604020202020204" pitchFamily="34" charset="0"/>
              <a:buChar char="•"/>
            </a:pPr>
            <a:endParaRPr lang="en-US" sz="1600" dirty="0">
              <a:cs typeface="Calibri"/>
            </a:endParaRPr>
          </a:p>
          <a:p>
            <a:pPr marL="285750" indent="-285750">
              <a:buFont typeface="Arial" panose="020B0604020202020204" pitchFamily="34" charset="0"/>
              <a:buChar char="•"/>
            </a:pPr>
            <a:r>
              <a:rPr lang="en-US" sz="1600" dirty="0">
                <a:cs typeface="Calibri"/>
              </a:rPr>
              <a:t>Next Safety Committee meeting Dec 14</a:t>
            </a:r>
          </a:p>
        </p:txBody>
      </p:sp>
    </p:spTree>
    <p:extLst>
      <p:ext uri="{BB962C8B-B14F-4D97-AF65-F5344CB8AC3E}">
        <p14:creationId xmlns:p14="http://schemas.microsoft.com/office/powerpoint/2010/main" val="279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Technology Resource Team (TRT) – Mike Campbell</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6C321E24-B0DB-20BC-486C-17B554536D53}"/>
              </a:ext>
            </a:extLst>
          </p:cNvPr>
          <p:cNvSpPr txBox="1"/>
          <p:nvPr/>
        </p:nvSpPr>
        <p:spPr>
          <a:xfrm>
            <a:off x="2201333" y="2191925"/>
            <a:ext cx="856074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dirty="0">
                <a:cs typeface="Calibri" panose="020F0502020204030204"/>
              </a:rPr>
              <a:t>Google storage update</a:t>
            </a:r>
          </a:p>
          <a:p>
            <a:pPr marL="285750" indent="-285750">
              <a:buFont typeface="Wingdings"/>
              <a:buChar char="v"/>
            </a:pPr>
            <a:r>
              <a:rPr lang="en-US" dirty="0">
                <a:cs typeface="Calibri" panose="020F0502020204030204"/>
              </a:rPr>
              <a:t>Zoom Update</a:t>
            </a:r>
          </a:p>
          <a:p>
            <a:pPr marL="285750" indent="-285750">
              <a:buFont typeface="Wingdings"/>
              <a:buChar char="v"/>
            </a:pPr>
            <a:r>
              <a:rPr lang="en-US" dirty="0">
                <a:cs typeface="Calibri" panose="020F0502020204030204"/>
              </a:rPr>
              <a:t>Outlook phishing reporting button </a:t>
            </a:r>
          </a:p>
          <a:p>
            <a:pPr marL="285750" indent="-285750">
              <a:buFont typeface="Wingdings"/>
              <a:buChar char="v"/>
            </a:pPr>
            <a:r>
              <a:rPr lang="en-US" dirty="0">
                <a:cs typeface="Calibri" panose="020F0502020204030204"/>
              </a:rPr>
              <a:t>Next meeting January 18th</a:t>
            </a:r>
          </a:p>
        </p:txBody>
      </p:sp>
    </p:spTree>
    <p:extLst>
      <p:ext uri="{BB962C8B-B14F-4D97-AF65-F5344CB8AC3E}">
        <p14:creationId xmlns:p14="http://schemas.microsoft.com/office/powerpoint/2010/main" val="6360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200" dirty="0"/>
              <a:t>Student Equity and Achievement Committee (SEAC)– Heather Ostash</a:t>
            </a:r>
          </a:p>
        </p:txBody>
      </p:sp>
      <p:sp>
        <p:nvSpPr>
          <p:cNvPr id="6" name="TextBox 5"/>
          <p:cNvSpPr txBox="1"/>
          <p:nvPr/>
        </p:nvSpPr>
        <p:spPr>
          <a:xfrm>
            <a:off x="367082" y="1598426"/>
            <a:ext cx="11529701" cy="5447645"/>
          </a:xfrm>
          <a:prstGeom prst="rect">
            <a:avLst/>
          </a:prstGeom>
          <a:noFill/>
        </p:spPr>
        <p:txBody>
          <a:bodyPr wrap="square" lIns="91440" tIns="45720" rIns="91440" bIns="45720" rtlCol="0" anchor="t">
            <a:spAutoFit/>
          </a:bodyPr>
          <a:lstStyle/>
          <a:p>
            <a:pPr marL="285750" lvl="0" indent="-285750">
              <a:buFont typeface="Wingdings" panose="05000000000000000000" pitchFamily="2" charset="2"/>
              <a:buChar char="v"/>
            </a:pPr>
            <a:endParaRPr lang="en-US"/>
          </a:p>
          <a:p>
            <a:pPr>
              <a:buFont typeface="Arial" panose="05000000000000000000" pitchFamily="2" charset="2"/>
              <a:buChar char="•"/>
            </a:pPr>
            <a:r>
              <a:rPr lang="en-US" sz="1200" b="1" dirty="0">
                <a:ea typeface="+mn-lt"/>
                <a:cs typeface="+mn-lt"/>
              </a:rPr>
              <a:t>Case-management/Student Success Teams</a:t>
            </a:r>
            <a:r>
              <a:rPr lang="en-US" sz="1200" dirty="0">
                <a:ea typeface="+mn-lt"/>
                <a:cs typeface="+mn-lt"/>
              </a:rPr>
              <a:t> </a:t>
            </a:r>
            <a:endParaRPr lang="en-US" sz="1200">
              <a:cs typeface="Calibri" panose="020F0502020204030204"/>
            </a:endParaRPr>
          </a:p>
          <a:p>
            <a:pPr>
              <a:buFont typeface="Arial" panose="05000000000000000000" pitchFamily="2" charset="2"/>
              <a:buChar char="•"/>
            </a:pPr>
            <a:r>
              <a:rPr lang="en-US" sz="1200" dirty="0">
                <a:ea typeface="+mn-lt"/>
                <a:cs typeface="+mn-lt"/>
              </a:rPr>
              <a:t>January 31</a:t>
            </a:r>
            <a:r>
              <a:rPr lang="en-US" sz="1200" baseline="30000" dirty="0">
                <a:ea typeface="+mn-lt"/>
                <a:cs typeface="+mn-lt"/>
              </a:rPr>
              <a:t>st</a:t>
            </a:r>
            <a:r>
              <a:rPr lang="en-US" sz="1200" dirty="0">
                <a:ea typeface="+mn-lt"/>
                <a:cs typeface="+mn-lt"/>
              </a:rPr>
              <a:t> and February 1</a:t>
            </a:r>
            <a:r>
              <a:rPr lang="en-US" sz="1200" baseline="30000" dirty="0">
                <a:ea typeface="+mn-lt"/>
                <a:cs typeface="+mn-lt"/>
              </a:rPr>
              <a:t>st</a:t>
            </a:r>
            <a:r>
              <a:rPr lang="en-US" sz="1200" dirty="0">
                <a:ea typeface="+mn-lt"/>
                <a:cs typeface="+mn-lt"/>
              </a:rPr>
              <a:t> have been identified for a counseling workshop facilitated with Michelle Stricker to begin gathering input on and building an approach to implementing some version of case management. This will include all counselors and advisors from all sites and “Save the Dates” are going out this work. </a:t>
            </a:r>
            <a:endParaRPr lang="en-US" sz="1200" dirty="0">
              <a:cs typeface="Calibri"/>
            </a:endParaRPr>
          </a:p>
          <a:p>
            <a:pPr>
              <a:buFont typeface="Arial" panose="05000000000000000000" pitchFamily="2" charset="2"/>
              <a:buChar char="•"/>
            </a:pPr>
            <a:r>
              <a:rPr lang="en-US" sz="1200" b="1" dirty="0">
                <a:ea typeface="+mn-lt"/>
                <a:cs typeface="+mn-lt"/>
              </a:rPr>
              <a:t>Program Mapping/Pathways</a:t>
            </a:r>
            <a:r>
              <a:rPr lang="en-US" sz="1200" dirty="0">
                <a:ea typeface="+mn-lt"/>
                <a:cs typeface="+mn-lt"/>
              </a:rPr>
              <a:t> </a:t>
            </a:r>
            <a:r>
              <a:rPr lang="en-US" sz="1200" b="1" dirty="0">
                <a:ea typeface="+mn-lt"/>
                <a:cs typeface="+mn-lt"/>
              </a:rPr>
              <a:t>Workshop</a:t>
            </a:r>
            <a:endParaRPr lang="en-US" sz="1200" b="1" dirty="0">
              <a:cs typeface="Calibri"/>
            </a:endParaRPr>
          </a:p>
          <a:p>
            <a:pPr>
              <a:buFont typeface="Arial" panose="05000000000000000000" pitchFamily="2" charset="2"/>
              <a:buChar char="•"/>
            </a:pPr>
            <a:r>
              <a:rPr lang="en-US" sz="1200" dirty="0">
                <a:ea typeface="+mn-lt"/>
                <a:cs typeface="+mn-lt"/>
              </a:rPr>
              <a:t>January 10</a:t>
            </a:r>
            <a:r>
              <a:rPr lang="en-US" sz="1200" baseline="30000" dirty="0">
                <a:ea typeface="+mn-lt"/>
                <a:cs typeface="+mn-lt"/>
              </a:rPr>
              <a:t>th</a:t>
            </a:r>
            <a:r>
              <a:rPr lang="en-US" sz="1200" dirty="0">
                <a:ea typeface="+mn-lt"/>
                <a:cs typeface="+mn-lt"/>
              </a:rPr>
              <a:t> has been identified for the pre-semester meeting/workshop facilitated with Michelle to work on pathways/program mapping. Some of the objectives will include- </a:t>
            </a:r>
            <a:endParaRPr lang="en-US" sz="1200">
              <a:cs typeface="Calibri"/>
            </a:endParaRPr>
          </a:p>
          <a:p>
            <a:pPr lvl="1">
              <a:buFont typeface="Arial" panose="05000000000000000000" pitchFamily="2" charset="2"/>
              <a:buChar char="•"/>
            </a:pPr>
            <a:r>
              <a:rPr lang="en-US" sz="1200" dirty="0">
                <a:ea typeface="+mn-lt"/>
                <a:cs typeface="+mn-lt"/>
              </a:rPr>
              <a:t>Reviewing pathway maps</a:t>
            </a:r>
            <a:endParaRPr lang="en-US" sz="1200">
              <a:cs typeface="Calibri"/>
            </a:endParaRPr>
          </a:p>
          <a:p>
            <a:pPr lvl="1">
              <a:buFont typeface="Arial" panose="05000000000000000000" pitchFamily="2" charset="2"/>
              <a:buChar char="•"/>
            </a:pPr>
            <a:r>
              <a:rPr lang="en-US" sz="1200" dirty="0">
                <a:ea typeface="+mn-lt"/>
                <a:cs typeface="+mn-lt"/>
              </a:rPr>
              <a:t>Identifying points that would indicate a student is “off path” for a program</a:t>
            </a:r>
            <a:endParaRPr lang="en-US" sz="1200">
              <a:cs typeface="Calibri"/>
            </a:endParaRPr>
          </a:p>
          <a:p>
            <a:pPr lvl="1">
              <a:buFont typeface="Arial" panose="05000000000000000000" pitchFamily="2" charset="2"/>
              <a:buChar char="•"/>
            </a:pPr>
            <a:r>
              <a:rPr lang="en-US" sz="1200" dirty="0">
                <a:ea typeface="+mn-lt"/>
                <a:cs typeface="+mn-lt"/>
              </a:rPr>
              <a:t>Making GE recommendations</a:t>
            </a:r>
            <a:endParaRPr lang="en-US" sz="1200">
              <a:cs typeface="Calibri"/>
            </a:endParaRPr>
          </a:p>
          <a:p>
            <a:pPr lvl="1">
              <a:buFont typeface="Arial" panose="05000000000000000000" pitchFamily="2" charset="2"/>
              <a:buChar char="•"/>
            </a:pPr>
            <a:r>
              <a:rPr lang="en-US" sz="1200" dirty="0">
                <a:ea typeface="+mn-lt"/>
                <a:cs typeface="+mn-lt"/>
              </a:rPr>
              <a:t>Identifying any misalignments between recommended course sequences and the long-term schedule</a:t>
            </a:r>
            <a:endParaRPr lang="en-US" sz="1200">
              <a:cs typeface="Calibri"/>
            </a:endParaRPr>
          </a:p>
          <a:p>
            <a:pPr lvl="1">
              <a:buFont typeface="Arial" panose="05000000000000000000" pitchFamily="2" charset="2"/>
              <a:buChar char="•"/>
            </a:pPr>
            <a:r>
              <a:rPr lang="en-US" sz="1200" dirty="0">
                <a:ea typeface="+mn-lt"/>
                <a:cs typeface="+mn-lt"/>
              </a:rPr>
              <a:t>Agree on pathway representation</a:t>
            </a:r>
            <a:endParaRPr lang="en-US" sz="1200" dirty="0">
              <a:cs typeface="Calibri"/>
            </a:endParaRPr>
          </a:p>
          <a:p>
            <a:pPr lvl="1">
              <a:buFont typeface="Arial" panose="05000000000000000000" pitchFamily="2" charset="2"/>
              <a:buChar char="•"/>
            </a:pPr>
            <a:r>
              <a:rPr lang="en-US" sz="1200" dirty="0">
                <a:ea typeface="+mn-lt"/>
                <a:cs typeface="+mn-lt"/>
              </a:rPr>
              <a:t>Identify any course/program counseling notes</a:t>
            </a:r>
            <a:endParaRPr lang="en-US" sz="1200" dirty="0">
              <a:cs typeface="Calibri" panose="020F0502020204030204"/>
            </a:endParaRPr>
          </a:p>
          <a:p>
            <a:pPr>
              <a:buFont typeface="Arial" panose="05000000000000000000" pitchFamily="2" charset="2"/>
              <a:buChar char="•"/>
            </a:pPr>
            <a:r>
              <a:rPr lang="en-US" sz="1200" b="1" dirty="0">
                <a:ea typeface="+mn-lt"/>
                <a:cs typeface="+mn-lt"/>
              </a:rPr>
              <a:t>Program Mapper</a:t>
            </a:r>
            <a:r>
              <a:rPr lang="en-US" sz="1200" dirty="0">
                <a:ea typeface="+mn-lt"/>
                <a:cs typeface="+mn-lt"/>
              </a:rPr>
              <a:t> </a:t>
            </a:r>
            <a:endParaRPr lang="en-US" sz="1200">
              <a:cs typeface="Calibri"/>
            </a:endParaRPr>
          </a:p>
          <a:p>
            <a:r>
              <a:rPr lang="en-US" sz="1200" dirty="0">
                <a:ea typeface="+mn-lt"/>
                <a:cs typeface="+mn-lt"/>
              </a:rPr>
              <a:t>There have been developments with the platform that would facilitate accounting for our different programs at different sites, full-time/part-time, etc. This is not to say that means we decide it is the right solution, but it is to provide the update so we know it is at least an option and we might revisit that conversation. There are definitely other possible solutions, this is just an update to our understanding of the capabilities of the platform. </a:t>
            </a:r>
            <a:endParaRPr lang="en-US" sz="1200" dirty="0">
              <a:cs typeface="Calibri" panose="020F0502020204030204"/>
            </a:endParaRPr>
          </a:p>
          <a:p>
            <a:pPr>
              <a:buFont typeface="Arial" panose="05000000000000000000" pitchFamily="2" charset="2"/>
              <a:buChar char="•"/>
            </a:pPr>
            <a:r>
              <a:rPr lang="en-US" sz="1200" b="1" dirty="0">
                <a:ea typeface="+mn-lt"/>
                <a:cs typeface="+mn-lt"/>
              </a:rPr>
              <a:t>Program Maps</a:t>
            </a:r>
            <a:r>
              <a:rPr lang="en-US" sz="1200" dirty="0">
                <a:ea typeface="+mn-lt"/>
                <a:cs typeface="+mn-lt"/>
              </a:rPr>
              <a:t> </a:t>
            </a:r>
            <a:endParaRPr lang="en-US" sz="1200">
              <a:cs typeface="Calibri"/>
            </a:endParaRPr>
          </a:p>
          <a:p>
            <a:pPr>
              <a:buFont typeface="Arial" panose="05000000000000000000" pitchFamily="2" charset="2"/>
              <a:buChar char="•"/>
            </a:pPr>
            <a:r>
              <a:rPr lang="en-US" sz="1200" dirty="0">
                <a:ea typeface="+mn-lt"/>
                <a:cs typeface="+mn-lt"/>
              </a:rPr>
              <a:t>As a committee, we’ve identified program maps to be a critical next step and one of the primary focuses for the year, both in our Guided Pathways work and our Equity work. We’ve reviewed many examples of how other colleges have addressed this need and have laid out some of the elements we believe to be important for our college (see checklist below). </a:t>
            </a:r>
            <a:endParaRPr lang="en-US" sz="1200" dirty="0"/>
          </a:p>
          <a:p>
            <a:pPr lvl="1">
              <a:buFont typeface="Arial" panose="05000000000000000000" pitchFamily="2" charset="2"/>
              <a:buChar char="•"/>
            </a:pPr>
            <a:r>
              <a:rPr lang="en-US" sz="1200" dirty="0">
                <a:ea typeface="+mn-lt"/>
                <a:cs typeface="+mn-lt"/>
              </a:rPr>
              <a:t>Dynamic/Interactive experience</a:t>
            </a:r>
            <a:endParaRPr lang="en-US" sz="1200">
              <a:cs typeface="Calibri"/>
            </a:endParaRPr>
          </a:p>
          <a:p>
            <a:pPr lvl="1">
              <a:buFont typeface="Arial" panose="05000000000000000000" pitchFamily="2" charset="2"/>
              <a:buChar char="•"/>
            </a:pPr>
            <a:r>
              <a:rPr lang="en-US" sz="1200" dirty="0">
                <a:ea typeface="+mn-lt"/>
                <a:cs typeface="+mn-lt"/>
              </a:rPr>
              <a:t>Career Information related to program</a:t>
            </a:r>
          </a:p>
          <a:p>
            <a:pPr lvl="1">
              <a:buFont typeface="Arial" panose="05000000000000000000" pitchFamily="2" charset="2"/>
              <a:buChar char="•"/>
            </a:pPr>
            <a:r>
              <a:rPr lang="en-US" sz="1200" dirty="0">
                <a:ea typeface="+mn-lt"/>
                <a:cs typeface="+mn-lt"/>
              </a:rPr>
              <a:t>Overall list of courses in program</a:t>
            </a:r>
            <a:endParaRPr lang="en-US" sz="1200" dirty="0">
              <a:cs typeface="Calibri"/>
            </a:endParaRPr>
          </a:p>
          <a:p>
            <a:pPr lvl="1">
              <a:buFont typeface="Arial" panose="05000000000000000000" pitchFamily="2" charset="2"/>
              <a:buChar char="•"/>
            </a:pPr>
            <a:r>
              <a:rPr lang="en-US" sz="1200" dirty="0">
                <a:ea typeface="+mn-lt"/>
                <a:cs typeface="+mn-lt"/>
              </a:rPr>
              <a:t>Course sequencing by semester – including math/English in first year</a:t>
            </a:r>
            <a:endParaRPr lang="en-US" sz="1200">
              <a:cs typeface="Calibri"/>
            </a:endParaRPr>
          </a:p>
          <a:p>
            <a:pPr lvl="1">
              <a:buFont typeface="Arial" panose="05000000000000000000" pitchFamily="2" charset="2"/>
              <a:buChar char="•"/>
            </a:pPr>
            <a:r>
              <a:rPr lang="en-US" sz="1200" dirty="0">
                <a:ea typeface="+mn-lt"/>
                <a:cs typeface="+mn-lt"/>
              </a:rPr>
              <a:t>Counselor/advisor notes</a:t>
            </a:r>
            <a:endParaRPr lang="en-US" sz="1200">
              <a:cs typeface="Calibri"/>
            </a:endParaRPr>
          </a:p>
          <a:p>
            <a:pPr lvl="1">
              <a:buFont typeface="Arial" panose="05000000000000000000" pitchFamily="2" charset="2"/>
              <a:buChar char="•"/>
            </a:pPr>
            <a:r>
              <a:rPr lang="en-US" sz="1200" dirty="0">
                <a:ea typeface="+mn-lt"/>
                <a:cs typeface="+mn-lt"/>
              </a:rPr>
              <a:t>Location of courses (where they are offered), including online</a:t>
            </a:r>
            <a:endParaRPr lang="en-US" sz="1200">
              <a:cs typeface="Calibri"/>
            </a:endParaRPr>
          </a:p>
          <a:p>
            <a:pPr lvl="1">
              <a:buFont typeface="Arial" panose="05000000000000000000" pitchFamily="2" charset="2"/>
              <a:buChar char="•"/>
            </a:pPr>
            <a:r>
              <a:rPr lang="en-US" sz="1200" dirty="0">
                <a:ea typeface="+mn-lt"/>
                <a:cs typeface="+mn-lt"/>
              </a:rPr>
              <a:t>Nudge points – FAFSA, Grad Evaluations, etc.</a:t>
            </a:r>
            <a:endParaRPr lang="en-US" sz="1200">
              <a:cs typeface="Calibri"/>
            </a:endParaRPr>
          </a:p>
          <a:p>
            <a:pPr>
              <a:buFont typeface="Arial" panose="05000000000000000000" pitchFamily="2" charset="2"/>
              <a:buChar char="•"/>
            </a:pPr>
            <a:r>
              <a:rPr lang="en-US" sz="1200" dirty="0">
                <a:ea typeface="+mn-lt"/>
                <a:cs typeface="+mn-lt"/>
              </a:rPr>
              <a:t>Link to CVC-OEI</a:t>
            </a:r>
            <a:endParaRPr lang="en-US" sz="1200">
              <a:cs typeface="Calibri"/>
            </a:endParaRPr>
          </a:p>
          <a:p>
            <a:pPr marL="285750" indent="-285750">
              <a:buFont typeface="Wingdings" panose="05000000000000000000" pitchFamily="2" charset="2"/>
              <a:buChar char="v"/>
            </a:pPr>
            <a:endParaRPr lang="en-US" dirty="0">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5242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600" dirty="0"/>
              <a:t>Incarcerated Students Education Program – Corey Marvin</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Constituency Reports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71770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Associated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599593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344068"/>
      </a:dk2>
      <a:lt2>
        <a:srgbClr val="D9E0E6"/>
      </a:lt2>
      <a:accent1>
        <a:srgbClr val="A5A5A5"/>
      </a:accent1>
      <a:accent2>
        <a:srgbClr val="000072"/>
      </a:accent2>
      <a:accent3>
        <a:srgbClr val="0070C0"/>
      </a:accent3>
      <a:accent4>
        <a:srgbClr val="A5A5A5"/>
      </a:accent4>
      <a:accent5>
        <a:srgbClr val="000099"/>
      </a:accent5>
      <a:accent6>
        <a:srgbClr val="0070C0"/>
      </a:accent6>
      <a:hlink>
        <a:srgbClr val="969696"/>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90AC52987C0EA4F8969702B47D6BDCF" ma:contentTypeVersion="" ma:contentTypeDescription="Create a new document." ma:contentTypeScope="" ma:versionID="ee2cd9e8ebfaca520aa08cb23e3a4816">
  <xsd:schema xmlns:xsd="http://www.w3.org/2001/XMLSchema" xmlns:xs="http://www.w3.org/2001/XMLSchema" xmlns:p="http://schemas.microsoft.com/office/2006/metadata/properties" xmlns:ns2="454fd486-4e42-4a7f-bc2f-e2145d19cd8b" xmlns:ns3="ffba0a56-dfce-4d1b-b42e-42eaba50a1e8" targetNamespace="http://schemas.microsoft.com/office/2006/metadata/properties" ma:root="true" ma:fieldsID="9d052e11abe377f090f018a6c1aba787" ns2:_="" ns3:_="">
    <xsd:import namespace="454fd486-4e42-4a7f-bc2f-e2145d19cd8b"/>
    <xsd:import namespace="ffba0a56-dfce-4d1b-b42e-42eaba50a1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ba0a56-dfce-4d1b-b42e-42eaba50a1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157CE5-C738-42C9-BFA3-E06CBBBEA4AE}">
  <ds:schemaRefs>
    <ds:schemaRef ds:uri="http://schemas.openxmlformats.org/package/2006/metadata/core-properties"/>
    <ds:schemaRef ds:uri="http://purl.org/dc/dcmitype/"/>
    <ds:schemaRef ds:uri="http://schemas.microsoft.com/office/infopath/2007/PartnerControls"/>
    <ds:schemaRef ds:uri="454fd486-4e42-4a7f-bc2f-e2145d19cd8b"/>
    <ds:schemaRef ds:uri="http://schemas.microsoft.com/office/2006/documentManagement/types"/>
    <ds:schemaRef ds:uri="http://schemas.microsoft.com/office/2006/metadata/properties"/>
    <ds:schemaRef ds:uri="http://purl.org/dc/terms/"/>
    <ds:schemaRef ds:uri="ffba0a56-dfce-4d1b-b42e-42eaba50a1e8"/>
    <ds:schemaRef ds:uri="http://www.w3.org/XML/1998/namespace"/>
    <ds:schemaRef ds:uri="http://purl.org/dc/elements/1.1/"/>
  </ds:schemaRefs>
</ds:datastoreItem>
</file>

<file path=customXml/itemProps2.xml><?xml version="1.0" encoding="utf-8"?>
<ds:datastoreItem xmlns:ds="http://schemas.openxmlformats.org/officeDocument/2006/customXml" ds:itemID="{E293E5AC-4625-43E7-9389-FF5BC68AB0E2}">
  <ds:schemaRefs>
    <ds:schemaRef ds:uri="454fd486-4e42-4a7f-bc2f-e2145d19cd8b"/>
    <ds:schemaRef ds:uri="ffba0a56-dfce-4d1b-b42e-42eaba50a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F1DC5F1-2263-4914-A44B-1AFDCA6869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2</TotalTime>
  <Words>505</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Retrospect</vt:lpstr>
      <vt:lpstr>College Council</vt:lpstr>
      <vt:lpstr>      Reporting Committees</vt:lpstr>
      <vt:lpstr>Facilities – Cody Pauxtis</vt:lpstr>
      <vt:lpstr>Safety &amp; Security – Kevin King</vt:lpstr>
      <vt:lpstr>Technology Resource Team (TRT) – Mike Campbell</vt:lpstr>
      <vt:lpstr>Student Equity and Achievement Committee (SEAC)– Heather Ostash</vt:lpstr>
      <vt:lpstr>Incarcerated Students Education Program – Corey Marvin</vt:lpstr>
      <vt:lpstr>Constituency Reports</vt:lpstr>
      <vt:lpstr>Associated Committees</vt:lpstr>
      <vt:lpstr>Budget Development – Chad Houck</vt:lpstr>
      <vt:lpstr>District Wide Budget Development Committee – Chad Houck</vt:lpstr>
      <vt:lpstr>Institutional Effectiveness Committee (IEC) – Corey Marvin</vt:lpstr>
      <vt:lpstr>Professional Development Committee – Corey Marvin</vt:lpstr>
      <vt:lpstr>Accreditation – Corey Marvin</vt:lpstr>
      <vt:lpstr>The End</vt:lpstr>
    </vt:vector>
  </TitlesOfParts>
  <Company>Cerro Coso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the Future</dc:title>
  <dc:creator>Natalie Dorrell</dc:creator>
  <cp:lastModifiedBy>Jennifer Curtis</cp:lastModifiedBy>
  <cp:revision>109</cp:revision>
  <cp:lastPrinted>2016-05-02T20:11:30Z</cp:lastPrinted>
  <dcterms:created xsi:type="dcterms:W3CDTF">2016-04-19T18:59:44Z</dcterms:created>
  <dcterms:modified xsi:type="dcterms:W3CDTF">2023-01-18T21:42:57Z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0x010100390AC52987C0EA4F8969702B47D6BDCF</vt:lpwstr>
  </property>
</Properties>
</file>